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13232" y="868680"/>
            <a:ext cx="10332720" cy="1024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600" b="1">
                <a:solidFill>
                  <a:srgbClr val="FFFFFF"/>
                </a:solidFill>
                <a:latin typeface="Noto Sans SC"/>
              </a:rPr>
              <a:t>为何立志·上篇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9808" y="1874519"/>
            <a:ext cx="9784080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DCE1EB"/>
                </a:solidFill>
                <a:latin typeface="Noto Sans SC"/>
              </a:rPr>
              <a:t>从培养孩子自驱力的角度看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9808" y="5650992"/>
            <a:ext cx="5303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DCE1EB"/>
                </a:solidFill>
                <a:latin typeface="Noto Sans SC"/>
              </a:rPr>
              <a:t>面向：高收入/高净值家长教育分享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58368" y="658368"/>
            <a:ext cx="10835640" cy="9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21628"/>
                </a:solidFill>
                <a:latin typeface="Noto Sans SC"/>
              </a:rPr>
              <a:t>三大误区的共同错误</a:t>
            </a:r>
          </a:p>
        </p:txBody>
      </p:sp>
      <p:sp>
        <p:nvSpPr>
          <p:cNvPr id="4" name="Rectangle 3"/>
          <p:cNvSpPr/>
          <p:nvPr/>
        </p:nvSpPr>
        <p:spPr>
          <a:xfrm>
            <a:off x="694944" y="2057400"/>
            <a:ext cx="3429000" cy="3200400"/>
          </a:xfrm>
          <a:prstGeom prst="rect">
            <a:avLst/>
          </a:prstGeom>
          <a:solidFill>
            <a:srgbClr val="FFE6E1"/>
          </a:solidFill>
          <a:ln w="19050">
            <a:solidFill>
              <a:srgbClr val="DC96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50976" y="2377440"/>
            <a:ext cx="2916936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121628"/>
                </a:solidFill>
                <a:latin typeface="Noto Sans SC"/>
              </a:rPr>
              <a:t>刷题论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50976" y="3108960"/>
            <a:ext cx="2916936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23232"/>
                </a:solidFill>
                <a:latin typeface="Noto Sans SC"/>
              </a:rPr>
              <a:t>忽略了方向感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0976" y="3886200"/>
            <a:ext cx="2916936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23232"/>
                </a:solidFill>
                <a:latin typeface="Noto Sans SC"/>
              </a:rPr>
              <a:t>拼命刷题，成绩反降</a:t>
            </a:r>
          </a:p>
        </p:txBody>
      </p:sp>
      <p:sp>
        <p:nvSpPr>
          <p:cNvPr id="8" name="Rectangle 7"/>
          <p:cNvSpPr/>
          <p:nvPr/>
        </p:nvSpPr>
        <p:spPr>
          <a:xfrm>
            <a:off x="4379976" y="2057400"/>
            <a:ext cx="3429000" cy="3200400"/>
          </a:xfrm>
          <a:prstGeom prst="rect">
            <a:avLst/>
          </a:prstGeom>
          <a:solidFill>
            <a:srgbClr val="E1EBFA"/>
          </a:solidFill>
          <a:ln w="19050">
            <a:solidFill>
              <a:srgbClr val="96B4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36008" y="2377440"/>
            <a:ext cx="2916936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121628"/>
                </a:solidFill>
                <a:latin typeface="Noto Sans SC"/>
              </a:rPr>
              <a:t>基础论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36008" y="3108960"/>
            <a:ext cx="2916936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23232"/>
                </a:solidFill>
                <a:latin typeface="Noto Sans SC"/>
              </a:rPr>
              <a:t>忽略了应用力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36008" y="3886200"/>
            <a:ext cx="2916936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23232"/>
                </a:solidFill>
                <a:latin typeface="Noto Sans SC"/>
              </a:rPr>
              <a:t>什么都会，遇新则困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65008" y="2057400"/>
            <a:ext cx="3429000" cy="3200400"/>
          </a:xfrm>
          <a:prstGeom prst="rect">
            <a:avLst/>
          </a:prstGeom>
          <a:solidFill>
            <a:srgbClr val="EBEBF0"/>
          </a:solidFill>
          <a:ln w="19050">
            <a:solidFill>
              <a:srgbClr val="B4B4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321040" y="2377440"/>
            <a:ext cx="2916936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121628"/>
                </a:solidFill>
                <a:latin typeface="Noto Sans SC"/>
              </a:rPr>
              <a:t>专注论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21040" y="3108960"/>
            <a:ext cx="2916936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23232"/>
                </a:solidFill>
                <a:latin typeface="Noto Sans SC"/>
              </a:rPr>
              <a:t>忽略了内驱力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21040" y="3886200"/>
            <a:ext cx="2916936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23232"/>
                </a:solidFill>
                <a:latin typeface="Noto Sans SC"/>
              </a:rPr>
              <a:t>坐得端正，心已飞走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5559552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把成绩问题当成能力问题，而不是动力问题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58368" y="658368"/>
            <a:ext cx="10835640" cy="9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21628"/>
                </a:solidFill>
                <a:latin typeface="Noto Sans SC"/>
              </a:rPr>
              <a:t>根源在动机，在志向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560320"/>
            <a:ext cx="94457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成绩的根源，不在方法，在动机。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337560"/>
            <a:ext cx="94457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而动机的根源，是志向。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5120640"/>
            <a:ext cx="578815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23232"/>
                </a:solidFill>
                <a:latin typeface="Noto Sans SC"/>
              </a:rPr>
              <a:t>我们下篇见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58368" y="658368"/>
            <a:ext cx="10835640" cy="9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21628"/>
                </a:solidFill>
                <a:latin typeface="Noto Sans SC"/>
              </a:rPr>
              <a:t>两种画面，两种孩子</a:t>
            </a:r>
          </a:p>
        </p:txBody>
      </p:sp>
      <p:sp>
        <p:nvSpPr>
          <p:cNvPr id="4" name="Rectangle 3"/>
          <p:cNvSpPr/>
          <p:nvPr/>
        </p:nvSpPr>
        <p:spPr>
          <a:xfrm>
            <a:off x="804672" y="2029968"/>
            <a:ext cx="4983480" cy="3154680"/>
          </a:xfrm>
          <a:prstGeom prst="rect">
            <a:avLst/>
          </a:prstGeom>
          <a:solidFill>
            <a:srgbClr val="FFFAF0"/>
          </a:solidFill>
          <a:ln w="19050">
            <a:solidFill>
              <a:srgbClr val="DC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60704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画面一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0704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眼神专注，为目标全力以赴</a:t>
            </a:r>
          </a:p>
        </p:txBody>
      </p:sp>
      <p:sp>
        <p:nvSpPr>
          <p:cNvPr id="7" name="Rectangle 6"/>
          <p:cNvSpPr/>
          <p:nvPr/>
        </p:nvSpPr>
        <p:spPr>
          <a:xfrm>
            <a:off x="6355080" y="2029968"/>
            <a:ext cx="4983480" cy="3154680"/>
          </a:xfrm>
          <a:prstGeom prst="rect">
            <a:avLst/>
          </a:prstGeom>
          <a:solidFill>
            <a:srgbClr val="F2F0ED"/>
          </a:solidFill>
          <a:ln w="19050">
            <a:solidFill>
              <a:srgbClr val="C8C3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611112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画面二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11112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笔在动心在飘，做完了没学会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5559552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这两种画面的差别，到底在哪里？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58368" y="658368"/>
            <a:ext cx="10835640" cy="9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21628"/>
                </a:solidFill>
                <a:latin typeface="Noto Sans SC"/>
              </a:rPr>
              <a:t>差别不在能力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517904"/>
            <a:ext cx="10241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0">
                <a:solidFill>
                  <a:srgbClr val="323232"/>
                </a:solidFill>
                <a:latin typeface="Noto Sans SC"/>
              </a:rPr>
              <a:t>真正的差别：为任务学，还是为目标学</a:t>
            </a:r>
          </a:p>
        </p:txBody>
      </p:sp>
      <p:sp>
        <p:nvSpPr>
          <p:cNvPr id="5" name="Rectangle 4"/>
          <p:cNvSpPr/>
          <p:nvPr/>
        </p:nvSpPr>
        <p:spPr>
          <a:xfrm>
            <a:off x="804672" y="2029968"/>
            <a:ext cx="4983480" cy="3154680"/>
          </a:xfrm>
          <a:prstGeom prst="rect">
            <a:avLst/>
          </a:prstGeom>
          <a:solidFill>
            <a:srgbClr val="E6F0FC"/>
          </a:solidFill>
          <a:ln w="19050">
            <a:solidFill>
              <a:srgbClr val="B4C8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60704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任务驱动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完成即结束</a:t>
            </a:r>
          </a:p>
        </p:txBody>
      </p:sp>
      <p:sp>
        <p:nvSpPr>
          <p:cNvPr id="8" name="Rectangle 7"/>
          <p:cNvSpPr/>
          <p:nvPr/>
        </p:nvSpPr>
        <p:spPr>
          <a:xfrm>
            <a:off x="6355080" y="2029968"/>
            <a:ext cx="4983480" cy="3154680"/>
          </a:xfrm>
          <a:prstGeom prst="rect">
            <a:avLst/>
          </a:prstGeom>
          <a:solidFill>
            <a:srgbClr val="FFFAF0"/>
          </a:solidFill>
          <a:ln w="19050">
            <a:solidFill>
              <a:srgbClr val="DC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611112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目标驱动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11112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每个任务都通往远方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" y="5559552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一个被动执行，一个主动进攻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58368" y="658368"/>
            <a:ext cx="10835640" cy="9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21628"/>
                </a:solidFill>
                <a:latin typeface="Noto Sans SC"/>
              </a:rPr>
              <a:t>你见过这两种员工吗</a:t>
            </a:r>
          </a:p>
        </p:txBody>
      </p:sp>
      <p:sp>
        <p:nvSpPr>
          <p:cNvPr id="4" name="Rectangle 3"/>
          <p:cNvSpPr/>
          <p:nvPr/>
        </p:nvSpPr>
        <p:spPr>
          <a:xfrm>
            <a:off x="804672" y="2029968"/>
            <a:ext cx="4983480" cy="3154680"/>
          </a:xfrm>
          <a:prstGeom prst="rect">
            <a:avLst/>
          </a:prstGeom>
          <a:solidFill>
            <a:srgbClr val="F2F0ED"/>
          </a:solidFill>
          <a:ln w="19050">
            <a:solidFill>
              <a:srgbClr val="C8C3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60704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被动型员工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0704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布置什么做什么</a:t>
            </a:r>
          </a:p>
        </p:txBody>
      </p:sp>
      <p:sp>
        <p:nvSpPr>
          <p:cNvPr id="7" name="Rectangle 6"/>
          <p:cNvSpPr/>
          <p:nvPr/>
        </p:nvSpPr>
        <p:spPr>
          <a:xfrm>
            <a:off x="6355080" y="2029968"/>
            <a:ext cx="4983480" cy="3154680"/>
          </a:xfrm>
          <a:prstGeom prst="rect">
            <a:avLst/>
          </a:prstGeom>
          <a:solidFill>
            <a:srgbClr val="FFFAF0"/>
          </a:solidFill>
          <a:ln w="19050">
            <a:solidFill>
              <a:srgbClr val="DC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611112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主动型员工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11112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给方向，自己找路径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5559552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孩子学习，一模一样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58368" y="658368"/>
            <a:ext cx="10835640" cy="9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21628"/>
                </a:solidFill>
                <a:latin typeface="Noto Sans SC"/>
              </a:rPr>
              <a:t>一个共同的假设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2103120"/>
            <a:ext cx="5788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23232"/>
                </a:solidFill>
                <a:latin typeface="Noto Sans SC"/>
              </a:rPr>
              <a:t>刷题不够？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2788920"/>
            <a:ext cx="5788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23232"/>
                </a:solidFill>
                <a:latin typeface="Noto Sans SC"/>
              </a:rPr>
              <a:t>基础不牢？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3474720"/>
            <a:ext cx="5788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23232"/>
                </a:solidFill>
                <a:latin typeface="Noto Sans SC"/>
              </a:rPr>
              <a:t>专注力差？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4160520"/>
            <a:ext cx="85313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23232"/>
                </a:solidFill>
                <a:latin typeface="Noto Sans SC"/>
              </a:rPr>
              <a:t>共同逻辑：把成绩问题当成能力问题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709160"/>
            <a:ext cx="9445752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成绩上不去是能力问题</a:t>
            </a:r>
          </a:p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——这个假设多数是错的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58368" y="658368"/>
            <a:ext cx="10835640" cy="9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21628"/>
                </a:solidFill>
                <a:latin typeface="Noto Sans SC"/>
              </a:rPr>
              <a:t>误区一：刷题万能论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517904"/>
            <a:ext cx="10241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0">
                <a:solidFill>
                  <a:srgbClr val="323232"/>
                </a:solidFill>
                <a:latin typeface="Noto Sans SC"/>
              </a:rPr>
              <a:t>错误方向跑得再快，也到不了目的地</a:t>
            </a:r>
          </a:p>
        </p:txBody>
      </p:sp>
      <p:sp>
        <p:nvSpPr>
          <p:cNvPr id="5" name="Rectangle 4"/>
          <p:cNvSpPr/>
          <p:nvPr/>
        </p:nvSpPr>
        <p:spPr>
          <a:xfrm>
            <a:off x="804672" y="2029968"/>
            <a:ext cx="4983480" cy="3154680"/>
          </a:xfrm>
          <a:prstGeom prst="rect">
            <a:avLst/>
          </a:prstGeom>
          <a:solidFill>
            <a:srgbClr val="F2F0ED"/>
          </a:solidFill>
          <a:ln w="19050">
            <a:solidFill>
              <a:srgbClr val="C8C3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60704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常见做法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拼命刷题</a:t>
            </a:r>
          </a:p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成绩反而从62掉到58</a:t>
            </a:r>
          </a:p>
        </p:txBody>
      </p:sp>
      <p:sp>
        <p:nvSpPr>
          <p:cNvPr id="8" name="Rectangle 7"/>
          <p:cNvSpPr/>
          <p:nvPr/>
        </p:nvSpPr>
        <p:spPr>
          <a:xfrm>
            <a:off x="6355080" y="2029968"/>
            <a:ext cx="4983480" cy="3154680"/>
          </a:xfrm>
          <a:prstGeom prst="rect">
            <a:avLst/>
          </a:prstGeom>
          <a:solidFill>
            <a:srgbClr val="FFFAF0"/>
          </a:solidFill>
          <a:ln w="19050">
            <a:solidFill>
              <a:srgbClr val="DC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611112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真相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11112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刷题只能加速</a:t>
            </a:r>
          </a:p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不能帮你找方向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" y="5559552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方向比速度更重要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58368" y="658368"/>
            <a:ext cx="10835640" cy="9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21628"/>
                </a:solidFill>
                <a:latin typeface="Noto Sans SC"/>
              </a:rPr>
              <a:t>一个真实的案例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517904"/>
            <a:ext cx="10241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0">
                <a:solidFill>
                  <a:srgbClr val="323232"/>
                </a:solidFill>
                <a:latin typeface="Noto Sans SC"/>
              </a:rPr>
              <a:t>从62分刷到58分，越努力越迷茫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2286000"/>
            <a:ext cx="7616952" cy="777240"/>
          </a:xfrm>
          <a:prstGeom prst="rect">
            <a:avLst/>
          </a:prstGeom>
          <a:solidFill>
            <a:srgbClr val="E6F0FC"/>
          </a:solidFill>
          <a:ln w="19050">
            <a:solidFill>
              <a:srgbClr val="B4C8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468880" y="2359152"/>
            <a:ext cx="72511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21628"/>
                </a:solidFill>
                <a:latin typeface="Noto Sans SC"/>
              </a:rPr>
              <a:t>① 起点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68880" y="2670048"/>
            <a:ext cx="72511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数学及格线徘徊，报三个补习班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0" y="3291840"/>
            <a:ext cx="7616952" cy="777240"/>
          </a:xfrm>
          <a:prstGeom prst="rect">
            <a:avLst/>
          </a:prstGeom>
          <a:solidFill>
            <a:srgbClr val="E6F0FC"/>
          </a:solidFill>
          <a:ln w="19050">
            <a:solidFill>
              <a:srgbClr val="B4C8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468880" y="3364992"/>
            <a:ext cx="72511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21628"/>
                </a:solidFill>
                <a:latin typeface="Noto Sans SC"/>
              </a:rPr>
              <a:t>② 经过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68880" y="3675888"/>
            <a:ext cx="72511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每天刷题到深夜，成绩反降6分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86000" y="4297680"/>
            <a:ext cx="7616952" cy="777240"/>
          </a:xfrm>
          <a:prstGeom prst="rect">
            <a:avLst/>
          </a:prstGeom>
          <a:solidFill>
            <a:srgbClr val="FFE6E1"/>
          </a:solidFill>
          <a:ln w="19050">
            <a:solidFill>
              <a:srgbClr val="DC96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468880" y="4370832"/>
            <a:ext cx="72511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21628"/>
                </a:solidFill>
                <a:latin typeface="Noto Sans SC"/>
              </a:rPr>
              <a:t>③ 结果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8880" y="4681728"/>
            <a:ext cx="725119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B42D1E"/>
                </a:solidFill>
                <a:latin typeface="Noto Sans SC"/>
              </a:rPr>
              <a:t>62分 → 58分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" y="539496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不知道学数学是为了什么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58368" y="658368"/>
            <a:ext cx="10835640" cy="9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21628"/>
                </a:solidFill>
                <a:latin typeface="Noto Sans SC"/>
              </a:rPr>
              <a:t>误区二：基础决定论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517904"/>
            <a:ext cx="10241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0">
                <a:solidFill>
                  <a:srgbClr val="323232"/>
                </a:solidFill>
                <a:latin typeface="Noto Sans SC"/>
              </a:rPr>
              <a:t>基础是底线，不是天花板</a:t>
            </a:r>
          </a:p>
        </p:txBody>
      </p:sp>
      <p:sp>
        <p:nvSpPr>
          <p:cNvPr id="5" name="Rectangle 4"/>
          <p:cNvSpPr/>
          <p:nvPr/>
        </p:nvSpPr>
        <p:spPr>
          <a:xfrm>
            <a:off x="804672" y="2029968"/>
            <a:ext cx="4983480" cy="3154680"/>
          </a:xfrm>
          <a:prstGeom prst="rect">
            <a:avLst/>
          </a:prstGeom>
          <a:solidFill>
            <a:srgbClr val="F2F0ED"/>
          </a:solidFill>
          <a:ln w="19050">
            <a:solidFill>
              <a:srgbClr val="C8C3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60704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流行说法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什么都知道，什么都不精</a:t>
            </a:r>
          </a:p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遇到全新问题就束手无策</a:t>
            </a:r>
          </a:p>
        </p:txBody>
      </p:sp>
      <p:sp>
        <p:nvSpPr>
          <p:cNvPr id="8" name="Rectangle 7"/>
          <p:cNvSpPr/>
          <p:nvPr/>
        </p:nvSpPr>
        <p:spPr>
          <a:xfrm>
            <a:off x="6355080" y="2029968"/>
            <a:ext cx="4983480" cy="3154680"/>
          </a:xfrm>
          <a:prstGeom prst="rect">
            <a:avLst/>
          </a:prstGeom>
          <a:solidFill>
            <a:srgbClr val="FFFAF0"/>
          </a:solidFill>
          <a:ln w="19050">
            <a:solidFill>
              <a:srgbClr val="DC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611112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真相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11112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补基础补不出</a:t>
            </a:r>
          </a:p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解决新问题的能力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" y="5559552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基础是底线，不是天花板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0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58368" y="658368"/>
            <a:ext cx="10835640" cy="9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21628"/>
                </a:solidFill>
                <a:latin typeface="Noto Sans SC"/>
              </a:rPr>
              <a:t>误区三：专注力训练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517904"/>
            <a:ext cx="10241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0">
                <a:solidFill>
                  <a:srgbClr val="323232"/>
                </a:solidFill>
                <a:latin typeface="Noto Sans SC"/>
              </a:rPr>
              <a:t>真正的专注不需要训练，是被吸进去的状态</a:t>
            </a:r>
          </a:p>
        </p:txBody>
      </p:sp>
      <p:sp>
        <p:nvSpPr>
          <p:cNvPr id="5" name="Rectangle 4"/>
          <p:cNvSpPr/>
          <p:nvPr/>
        </p:nvSpPr>
        <p:spPr>
          <a:xfrm>
            <a:off x="804672" y="2029968"/>
            <a:ext cx="4983480" cy="3154680"/>
          </a:xfrm>
          <a:prstGeom prst="rect">
            <a:avLst/>
          </a:prstGeom>
          <a:solidFill>
            <a:srgbClr val="F2F0ED"/>
          </a:solidFill>
          <a:ln w="19050">
            <a:solidFill>
              <a:srgbClr val="C8C3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60704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训练式专注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番茄钟里坐得端正，脑子早就飞了</a:t>
            </a:r>
          </a:p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不感兴趣的事，专注两小时也是空白</a:t>
            </a:r>
          </a:p>
        </p:txBody>
      </p:sp>
      <p:sp>
        <p:nvSpPr>
          <p:cNvPr id="8" name="Rectangle 7"/>
          <p:cNvSpPr/>
          <p:nvPr/>
        </p:nvSpPr>
        <p:spPr>
          <a:xfrm>
            <a:off x="6355080" y="2029968"/>
            <a:ext cx="4983480" cy="3154680"/>
          </a:xfrm>
          <a:prstGeom prst="rect">
            <a:avLst/>
          </a:prstGeom>
          <a:solidFill>
            <a:srgbClr val="FFFAF0"/>
          </a:solidFill>
          <a:ln w="19050">
            <a:solidFill>
              <a:srgbClr val="DCC8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611112" y="2231136"/>
            <a:ext cx="4471416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21628"/>
                </a:solidFill>
                <a:latin typeface="Noto Sans SC"/>
              </a:rPr>
              <a:t>真正的专注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11112" y="2734056"/>
            <a:ext cx="4471416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极度看好的事</a:t>
            </a:r>
          </a:p>
          <a:p>
            <a:pPr algn="l"/>
            <a:r>
              <a:rPr sz="2200" b="0">
                <a:solidFill>
                  <a:srgbClr val="323232"/>
                </a:solidFill>
                <a:latin typeface="Noto Sans SC"/>
              </a:rPr>
              <a:t>不需要刻意专注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" y="5559552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C2341"/>
                </a:solidFill>
                <a:latin typeface="Noto Sans SC"/>
              </a:rPr>
              <a:t>真正的专注是被吸进去的状态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